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sldIdLst>
    <p:sldId id="257" r:id="rId5"/>
    <p:sldId id="312" r:id="rId6"/>
    <p:sldId id="298" r:id="rId7"/>
    <p:sldId id="275" r:id="rId8"/>
    <p:sldId id="299" r:id="rId9"/>
    <p:sldId id="277" r:id="rId10"/>
    <p:sldId id="279" r:id="rId11"/>
    <p:sldId id="280" r:id="rId12"/>
    <p:sldId id="281" r:id="rId13"/>
    <p:sldId id="283" r:id="rId14"/>
    <p:sldId id="296" r:id="rId15"/>
    <p:sldId id="313" r:id="rId16"/>
    <p:sldId id="303" r:id="rId17"/>
    <p:sldId id="273" r:id="rId1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B5B2B6-0334-4117-8593-DE9FE2D8E741}" v="1153" dt="2019-04-11T08:17:34.7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1618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77536-E1E8-4CDC-9631-89E6FAC11203}" type="datetimeFigureOut">
              <a:rPr lang="nl-NL" smtClean="0"/>
              <a:pPr/>
              <a:t>29-10-2020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5B1FC-C26C-49EB-9281-E4AE247FE64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2399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E4BE1D-9EDE-43AC-A28E-A9F5A335DC81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4336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/>
              <a:t>Klik om de ondertitelstijl van het model te bewerken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0445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337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594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01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711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91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9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593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76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31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773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8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2"/>
            <a:ext cx="609600" cy="365125"/>
          </a:xfrm>
        </p:spPr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/>
              <a:t>Klik op het pictogram als u een afbeelding wilt toevoegen</a:t>
            </a:r>
            <a:endParaRPr kumimoji="0"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7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00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/>
              <a:t>Klik om de modelstijlen te bewerken</a:t>
            </a:r>
          </a:p>
          <a:p>
            <a:pPr lvl="1" eaLnBrk="1" latinLnBrk="0" hangingPunct="1"/>
            <a:r>
              <a:rPr kumimoji="0" lang="nl-NL"/>
              <a:t>Tweede niveau</a:t>
            </a:r>
          </a:p>
          <a:p>
            <a:pPr lvl="2" eaLnBrk="1" latinLnBrk="0" hangingPunct="1"/>
            <a:r>
              <a:rPr kumimoji="0" lang="nl-NL"/>
              <a:t>Derde niveau</a:t>
            </a:r>
          </a:p>
          <a:p>
            <a:pPr lvl="3" eaLnBrk="1" latinLnBrk="0" hangingPunct="1"/>
            <a:r>
              <a:rPr kumimoji="0" lang="nl-NL"/>
              <a:t>Vierde niveau</a:t>
            </a:r>
          </a:p>
          <a:p>
            <a:pPr lvl="4" eaLnBrk="1" latinLnBrk="0" hangingPunct="1"/>
            <a:r>
              <a:rPr kumimoji="0" lang="nl-NL"/>
              <a:t>Vijfde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2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0074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gGqMzEuKNh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216688"/>
          </a:xfrm>
        </p:spPr>
        <p:txBody>
          <a:bodyPr vert="horz" lIns="0" rIns="18288" anchor="t">
            <a:normAutofit/>
          </a:bodyPr>
          <a:lstStyle/>
          <a:p>
            <a:pPr algn="l"/>
            <a:r>
              <a:rPr lang="nl-NL" dirty="0"/>
              <a:t>Veroudering</a:t>
            </a:r>
          </a:p>
          <a:p>
            <a:pPr algn="l"/>
            <a:endParaRPr lang="nl-NL" dirty="0"/>
          </a:p>
          <a:p>
            <a:pPr algn="l"/>
            <a:r>
              <a:rPr lang="nl-NL" dirty="0"/>
              <a:t>P 3 Les 7</a:t>
            </a:r>
          </a:p>
          <a:p>
            <a:pPr algn="l"/>
            <a:endParaRPr lang="nl-NL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0F7892B7-6F21-4004-BC33-7B9BE08D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125" y="1266825"/>
            <a:ext cx="7851648" cy="1828800"/>
          </a:xfrm>
        </p:spPr>
        <p:txBody>
          <a:bodyPr/>
          <a:lstStyle/>
          <a:p>
            <a:pPr algn="l"/>
            <a:r>
              <a:rPr lang="nl-NL" dirty="0"/>
              <a:t>Anatomie / fysiologie</a:t>
            </a:r>
          </a:p>
        </p:txBody>
      </p:sp>
    </p:spTree>
    <p:extLst>
      <p:ext uri="{BB962C8B-B14F-4D97-AF65-F5344CB8AC3E}">
        <p14:creationId xmlns:p14="http://schemas.microsoft.com/office/powerpoint/2010/main" val="1002827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74CFBB-1676-4FC7-B907-D13699B1F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Sociaal emotionele gevolgen van verouderingsprocessen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434D931-1289-47DB-B3D9-37E57430D7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Verandering maatschappelijk rol</a:t>
            </a:r>
          </a:p>
          <a:p>
            <a:r>
              <a:rPr lang="nl-NL" dirty="0"/>
              <a:t>Arbeid</a:t>
            </a:r>
          </a:p>
          <a:p>
            <a:r>
              <a:rPr lang="nl-NL" dirty="0"/>
              <a:t>Gezin</a:t>
            </a:r>
          </a:p>
          <a:p>
            <a:r>
              <a:rPr lang="nl-NL" dirty="0"/>
              <a:t>Buurt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Verandering sociale contacten</a:t>
            </a:r>
          </a:p>
          <a:p>
            <a:r>
              <a:rPr lang="nl-NL" dirty="0"/>
              <a:t>Collega’s</a:t>
            </a:r>
          </a:p>
          <a:p>
            <a:r>
              <a:rPr lang="nl-NL" dirty="0"/>
              <a:t>Overlijden van dierbaren</a:t>
            </a:r>
          </a:p>
          <a:p>
            <a:r>
              <a:rPr lang="nl-NL" dirty="0"/>
              <a:t>Verhuizen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Verandering van toekomstperspectief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4DA96CA0-5665-440B-ADB5-278F72CE37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107" y="2672862"/>
            <a:ext cx="3790693" cy="2532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549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b="1"/>
              <a:t>Verhalen uit de praktijk</a:t>
            </a:r>
          </a:p>
        </p:txBody>
      </p:sp>
      <p:sp>
        <p:nvSpPr>
          <p:cNvPr id="14339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altLang="nl-NL"/>
              <a:t>Welke verouderingsprocessen herken je bij bijv. een opa of oma?</a:t>
            </a:r>
          </a:p>
          <a:p>
            <a:endParaRPr lang="nl-NL" altLang="nl-NL"/>
          </a:p>
          <a:p>
            <a:r>
              <a:rPr lang="nl-NL" altLang="nl-NL"/>
              <a:t>Hoe beleeft hij/zij de eigen veroudering/beperkingen?</a:t>
            </a:r>
          </a:p>
          <a:p>
            <a:endParaRPr lang="nl-NL" altLang="nl-NL"/>
          </a:p>
          <a:p>
            <a:r>
              <a:rPr lang="nl-NL" altLang="nl-NL"/>
              <a:t>Hoe gaat hij/zij ermee om?</a:t>
            </a:r>
          </a:p>
        </p:txBody>
      </p:sp>
    </p:spTree>
    <p:extLst>
      <p:ext uri="{BB962C8B-B14F-4D97-AF65-F5344CB8AC3E}">
        <p14:creationId xmlns:p14="http://schemas.microsoft.com/office/powerpoint/2010/main" val="560005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3326C9-8563-4760-BCE3-87F6B8FD0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28042"/>
            <a:ext cx="8229600" cy="1143000"/>
          </a:xfrm>
        </p:spPr>
        <p:txBody>
          <a:bodyPr/>
          <a:lstStyle/>
          <a:p>
            <a:r>
              <a:rPr lang="nl-NL" dirty="0"/>
              <a:t>Toetsvoorbereiding AF en </a:t>
            </a:r>
            <a:r>
              <a:rPr lang="nl-NL" dirty="0" err="1"/>
              <a:t>Path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8B1E1E0-E9A7-4AD9-AE21-E18CC2863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71042"/>
            <a:ext cx="8229600" cy="512518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nl-NL" sz="1800" dirty="0"/>
              <a:t>Reader Zenuwstelsel en hormoonstelsel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/>
              <a:t>Reader Zintuigen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/>
              <a:t>Theorieboek Gehandicaptenzorg</a:t>
            </a:r>
          </a:p>
          <a:p>
            <a:r>
              <a:rPr lang="nl-NL" sz="1800" dirty="0"/>
              <a:t>Hoofdstuk 1 t/m 1.3</a:t>
            </a:r>
          </a:p>
          <a:p>
            <a:r>
              <a:rPr lang="nl-NL" sz="1800" dirty="0"/>
              <a:t>Hoofdstuk 1.6.1 (blz. 33 en 34)</a:t>
            </a:r>
          </a:p>
          <a:p>
            <a:r>
              <a:rPr lang="nl-NL" sz="1800" dirty="0"/>
              <a:t>Hoofdstuk 8.4</a:t>
            </a:r>
          </a:p>
          <a:p>
            <a:r>
              <a:rPr lang="nl-NL" sz="1800" dirty="0"/>
              <a:t>Hoofdstuk 16</a:t>
            </a:r>
          </a:p>
          <a:p>
            <a:r>
              <a:rPr lang="nl-NL" sz="1800" dirty="0"/>
              <a:t>Hoofdstuk 18.2</a:t>
            </a:r>
          </a:p>
          <a:p>
            <a:r>
              <a:rPr lang="nl-NL" sz="1800" dirty="0"/>
              <a:t>Hoofdstuk 19.2 en 19.3</a:t>
            </a:r>
          </a:p>
          <a:p>
            <a:r>
              <a:rPr lang="nl-NL" sz="1800" dirty="0"/>
              <a:t>Hoofdstuk 20</a:t>
            </a:r>
          </a:p>
          <a:p>
            <a:r>
              <a:rPr lang="nl-NL" sz="1800" dirty="0"/>
              <a:t>Hoofdstuk 21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/>
              <a:t>Theorieboek Verpleeg-, Verzorgingshuizen, Thuiszorg, deel 1</a:t>
            </a:r>
          </a:p>
          <a:p>
            <a:r>
              <a:rPr lang="nl-NL" sz="1800" dirty="0"/>
              <a:t>Hoofdstuk 1.2</a:t>
            </a:r>
          </a:p>
          <a:p>
            <a:r>
              <a:rPr lang="nl-NL" sz="1800" dirty="0"/>
              <a:t>Hoofdstuk 9.1 t/m 9.4</a:t>
            </a:r>
          </a:p>
          <a:p>
            <a:pPr marL="0" indent="0">
              <a:buNone/>
            </a:pPr>
            <a:endParaRPr lang="nl-NL" sz="1800" dirty="0"/>
          </a:p>
          <a:p>
            <a:pPr marL="0" indent="0">
              <a:buNone/>
            </a:pPr>
            <a:r>
              <a:rPr lang="nl-NL" sz="1800" dirty="0"/>
              <a:t>Theorieboek Persoonlijke Verzorging MZ</a:t>
            </a:r>
          </a:p>
          <a:p>
            <a:r>
              <a:rPr lang="nl-NL" sz="1800" dirty="0"/>
              <a:t>Hoofdstuk 4.7.1</a:t>
            </a:r>
          </a:p>
        </p:txBody>
      </p:sp>
    </p:spTree>
    <p:extLst>
      <p:ext uri="{BB962C8B-B14F-4D97-AF65-F5344CB8AC3E}">
        <p14:creationId xmlns:p14="http://schemas.microsoft.com/office/powerpoint/2010/main" val="19377020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F7F9DC-B4F0-4334-9FEA-19AB6B698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Leervraag van vandaag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F69E53-6FBF-43B7-9C16-5421F35826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Welke lichamelijke veranderingen </a:t>
            </a:r>
            <a:r>
              <a:rPr lang="nl-NL" dirty="0" err="1"/>
              <a:t>tav</a:t>
            </a:r>
            <a:r>
              <a:rPr lang="nl-NL" dirty="0"/>
              <a:t> veroudering zie je bij je cliënt?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5969577-CDEB-4A62-ACBB-2AFE8C66A0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1222" y="4005064"/>
            <a:ext cx="3441556" cy="25679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375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Voor volgende week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sz="2600" dirty="0"/>
              <a:t>Leren</a:t>
            </a:r>
          </a:p>
          <a:p>
            <a:pPr marL="0" indent="0">
              <a:buNone/>
            </a:pPr>
            <a:r>
              <a:rPr lang="nl-NL" dirty="0"/>
              <a:t>	Theorieboek Verpleeg-, Verzorgingshuizen, 		Thuiszorg deel 1</a:t>
            </a:r>
          </a:p>
          <a:p>
            <a:pPr lvl="3"/>
            <a:r>
              <a:rPr lang="nl-NL" dirty="0"/>
              <a:t>Hoofdstuk 1.2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2600" dirty="0"/>
              <a:t>Maken </a:t>
            </a:r>
          </a:p>
          <a:p>
            <a:pPr marL="0" indent="0">
              <a:buNone/>
            </a:pPr>
            <a:r>
              <a:rPr lang="nl-NL" dirty="0"/>
              <a:t>	De opdrachten op It’s Learning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Morgen hebben jullie nodig:</a:t>
            </a:r>
          </a:p>
          <a:p>
            <a:pPr marL="0" indent="0">
              <a:buNone/>
            </a:pPr>
            <a:r>
              <a:rPr lang="nl-NL" dirty="0"/>
              <a:t>Verpleeg-, Verzorgingshuizen en Thuiszorg deel 1 (theorie- </a:t>
            </a:r>
            <a:r>
              <a:rPr lang="nl-NL"/>
              <a:t>en werkboek)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1846480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Inhoud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65A90605-4E1B-4A9D-B093-9D564F3E07A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Lesuur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F8C5AAF8-53D0-4D8D-8AA7-379774DDD877}"/>
              </a:ext>
            </a:extLst>
          </p:cNvPr>
          <p:cNvSpPr>
            <a:spLocks noGrp="1"/>
          </p:cNvSpPr>
          <p:nvPr>
            <p:ph type="body" sz="half" idx="3"/>
          </p:nvPr>
        </p:nvSpPr>
        <p:spPr>
          <a:xfrm>
            <a:off x="4767360" y="1842516"/>
            <a:ext cx="4041775" cy="654843"/>
          </a:xfrm>
        </p:spPr>
        <p:txBody>
          <a:bodyPr/>
          <a:lstStyle/>
          <a:p>
            <a:r>
              <a:rPr lang="nl-NL" dirty="0"/>
              <a:t>Tijdsplanning vandaag 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2"/>
          </p:nvPr>
        </p:nvSpPr>
        <p:spPr/>
        <p:txBody>
          <a:bodyPr vert="horz" anchor="t">
            <a:normAutofit/>
          </a:bodyPr>
          <a:lstStyle/>
          <a:p>
            <a:r>
              <a:rPr lang="nl-NL" dirty="0"/>
              <a:t>Terugblik op vorige les</a:t>
            </a:r>
          </a:p>
          <a:p>
            <a:r>
              <a:rPr lang="nl-NL" dirty="0"/>
              <a:t>Verouderingsproces</a:t>
            </a:r>
          </a:p>
          <a:p>
            <a:r>
              <a:rPr lang="nl-NL" dirty="0"/>
              <a:t>Leervraag voor vandaag</a:t>
            </a:r>
          </a:p>
          <a:p>
            <a:r>
              <a:rPr lang="nl-NL" dirty="0"/>
              <a:t>Voor volgende week</a:t>
            </a:r>
          </a:p>
        </p:txBody>
      </p:sp>
      <p:sp>
        <p:nvSpPr>
          <p:cNvPr id="7" name="Tijdelijke aanduiding voor inhoud 6">
            <a:extLst>
              <a:ext uri="{FF2B5EF4-FFF2-40B4-BE49-F238E27FC236}">
                <a16:creationId xmlns:a16="http://schemas.microsoft.com/office/drawing/2014/main" id="{79ECB84E-F19A-4821-BF45-8476F19484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68947" y="2521219"/>
            <a:ext cx="4040188" cy="3516924"/>
          </a:xfrm>
        </p:spPr>
        <p:txBody>
          <a:bodyPr>
            <a:normAutofit/>
          </a:bodyPr>
          <a:lstStyle/>
          <a:p>
            <a:r>
              <a:rPr lang="nl-NL" dirty="0"/>
              <a:t>10.00 – 10.15 	E&amp;D, bijpraten</a:t>
            </a:r>
          </a:p>
          <a:p>
            <a:r>
              <a:rPr lang="nl-NL" dirty="0"/>
              <a:t>10.15 – 11.00	Les en opdracht</a:t>
            </a:r>
          </a:p>
          <a:p>
            <a:r>
              <a:rPr lang="nl-NL" dirty="0"/>
              <a:t>11.00 – 11.10	Pauze</a:t>
            </a:r>
          </a:p>
          <a:p>
            <a:r>
              <a:rPr lang="nl-NL" dirty="0"/>
              <a:t>11.10 – 11.45 	Les en opdracht</a:t>
            </a:r>
          </a:p>
          <a:p>
            <a:r>
              <a:rPr lang="nl-NL" dirty="0"/>
              <a:t>11.45 – 12.00	Pauze </a:t>
            </a:r>
          </a:p>
          <a:p>
            <a:endParaRPr lang="nl-NL" dirty="0"/>
          </a:p>
          <a:p>
            <a:r>
              <a:rPr lang="nl-NL" dirty="0"/>
              <a:t>14.30 – 14.45 	E&amp;D, bijpraten</a:t>
            </a:r>
          </a:p>
          <a:p>
            <a:r>
              <a:rPr lang="nl-NL" dirty="0"/>
              <a:t>14.45 – 15.15 	Reflecteren </a:t>
            </a:r>
          </a:p>
        </p:txBody>
      </p:sp>
    </p:spTree>
    <p:extLst>
      <p:ext uri="{BB962C8B-B14F-4D97-AF65-F5344CB8AC3E}">
        <p14:creationId xmlns:p14="http://schemas.microsoft.com/office/powerpoint/2010/main" val="575071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op de vorige les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Hormoonstelsel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Opdrachten op </a:t>
            </a:r>
            <a:r>
              <a:rPr lang="nl-NL"/>
              <a:t>It’s Learning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9455" y="4435619"/>
            <a:ext cx="2133600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789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76EB2B-F070-4B85-88E6-3CA84F0B9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Veroudering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5AC9D5-F261-49FD-8717-4D0FB8B40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Oudere = een persoon  ouder dan 65 jaar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Vergrijzing:</a:t>
            </a:r>
          </a:p>
          <a:p>
            <a:pPr marL="0" indent="0">
              <a:buNone/>
            </a:pPr>
            <a:r>
              <a:rPr lang="nl-NL" dirty="0"/>
              <a:t>Het aantal ouderen van de bevolking neemt toe.</a:t>
            </a:r>
          </a:p>
          <a:p>
            <a:pPr marL="0" indent="0">
              <a:buNone/>
            </a:pPr>
            <a:r>
              <a:rPr lang="nl-NL" dirty="0"/>
              <a:t>Verschil tussen </a:t>
            </a:r>
          </a:p>
          <a:p>
            <a:pPr marL="0" indent="0">
              <a:buNone/>
            </a:pPr>
            <a:r>
              <a:rPr lang="nl-NL" dirty="0"/>
              <a:t>mannen en vrouwen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>
                <a:hlinkClick r:id="rId2"/>
              </a:rPr>
              <a:t>Filmpje over hoog bejaarden</a:t>
            </a:r>
            <a:endParaRPr lang="nl-NL" dirty="0"/>
          </a:p>
        </p:txBody>
      </p:sp>
      <p:pic>
        <p:nvPicPr>
          <p:cNvPr id="4" name="Picture 2" descr="Aandeel mannen en vrouwen in de oudere bevolking (personen vanaf 65 jaar) naar leeftijd, 1 januari 2011">
            <a:extLst>
              <a:ext uri="{FF2B5EF4-FFF2-40B4-BE49-F238E27FC236}">
                <a16:creationId xmlns:a16="http://schemas.microsoft.com/office/drawing/2014/main" id="{14DC1909-EDA4-4408-BF19-51047691B6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05046" y="4320622"/>
            <a:ext cx="3740508" cy="22478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81634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Wat gebeurt als je ouder wordt 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Met je spiercellen?</a:t>
            </a:r>
          </a:p>
          <a:p>
            <a:r>
              <a:rPr lang="nl-NL" dirty="0"/>
              <a:t>Met het opnemen van voedsel?</a:t>
            </a:r>
          </a:p>
          <a:p>
            <a:r>
              <a:rPr lang="nl-NL" dirty="0"/>
              <a:t>Met je snelheid van reageren?</a:t>
            </a:r>
          </a:p>
          <a:p>
            <a:r>
              <a:rPr lang="nl-NL" dirty="0"/>
              <a:t>Sociale omgeving?</a:t>
            </a:r>
          </a:p>
          <a:p>
            <a:r>
              <a:rPr lang="nl-NL" dirty="0"/>
              <a:t>Ziektes?</a:t>
            </a:r>
          </a:p>
          <a:p>
            <a:endParaRPr lang="nl-NL" dirty="0"/>
          </a:p>
          <a:p>
            <a:pPr>
              <a:buNone/>
            </a:pPr>
            <a:r>
              <a:rPr lang="nl-NL" dirty="0"/>
              <a:t>Opdracht: Bedenk met tweetal </a:t>
            </a:r>
          </a:p>
          <a:p>
            <a:r>
              <a:rPr lang="nl-NL" dirty="0"/>
              <a:t>zoveel mogelijk gewone gevolgen van ouder worden</a:t>
            </a:r>
          </a:p>
          <a:p>
            <a:r>
              <a:rPr lang="nl-NL" dirty="0"/>
              <a:t>zoveel mogelijk ziektes die horen bij het ouder worden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A0FD3634-B8AD-4B8E-920A-798750BB561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6025" y="2281790"/>
            <a:ext cx="1892896" cy="2294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629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7277C-8CA2-49F9-A3E8-FE72CF69A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proces van ouder worden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9959CD-54C7-47C0-AE5F-C79D35BE7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80"/>
            <a:ext cx="8566030" cy="43891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Lichamelijke gevolgen</a:t>
            </a:r>
          </a:p>
          <a:p>
            <a:pPr marL="0" indent="0">
              <a:buNone/>
            </a:pPr>
            <a:r>
              <a:rPr lang="nl-NL" dirty="0"/>
              <a:t>Psychische gevolgen</a:t>
            </a:r>
          </a:p>
          <a:p>
            <a:pPr marL="0" indent="0">
              <a:buNone/>
            </a:pPr>
            <a:r>
              <a:rPr lang="nl-NL" dirty="0"/>
              <a:t>Sociale gevolgen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Zoek in je boek van elk punt drie voorbeelden op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46881F08-0F38-47F8-9774-3DDAC48B0E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0421" y="2535799"/>
            <a:ext cx="3062398" cy="1786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034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7277C-8CA2-49F9-A3E8-FE72CF69A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Het proces van ouder worden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39959CD-54C7-47C0-AE5F-C79D35BE7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80"/>
            <a:ext cx="8566030" cy="463784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nl-NL" dirty="0"/>
              <a:t>Welke gezondheidsproblemen komen vaker bij ouderen voor?</a:t>
            </a:r>
          </a:p>
          <a:p>
            <a:r>
              <a:rPr lang="nl-NL" dirty="0"/>
              <a:t>Gewrichtsaandoeningen</a:t>
            </a:r>
          </a:p>
          <a:p>
            <a:r>
              <a:rPr lang="nl-NL" dirty="0"/>
              <a:t>Botbreuken (o.a. osteoporose)</a:t>
            </a:r>
          </a:p>
          <a:p>
            <a:r>
              <a:rPr lang="nl-NL" dirty="0"/>
              <a:t>Ziekte van Alzheimer</a:t>
            </a:r>
          </a:p>
          <a:p>
            <a:r>
              <a:rPr lang="nl-NL" dirty="0"/>
              <a:t>Ziekte van Parkinson</a:t>
            </a:r>
          </a:p>
          <a:p>
            <a:r>
              <a:rPr lang="nl-NL" dirty="0"/>
              <a:t>CVA (beroerte)</a:t>
            </a:r>
          </a:p>
          <a:p>
            <a:r>
              <a:rPr lang="nl-NL" dirty="0"/>
              <a:t>Prostaatklachten</a:t>
            </a:r>
          </a:p>
          <a:p>
            <a:r>
              <a:rPr lang="nl-NL" dirty="0"/>
              <a:t>Kanker</a:t>
            </a:r>
          </a:p>
          <a:p>
            <a:r>
              <a:rPr lang="nl-NL" dirty="0"/>
              <a:t>Hart- en vaatziekten</a:t>
            </a:r>
          </a:p>
          <a:p>
            <a:r>
              <a:rPr lang="nl-NL" dirty="0"/>
              <a:t>Diabetes mellitus</a:t>
            </a:r>
          </a:p>
          <a:p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34EF8DC7-BBF0-414F-845A-5AD370966F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0986" y="3743569"/>
            <a:ext cx="3927426" cy="2532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764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7FEEE4-6C90-412F-B17D-CC61F24B72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Gerontologie en geriatrie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15965C-A6F6-4CFE-A70C-DE4CAF804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Gerontologie</a:t>
            </a:r>
          </a:p>
          <a:p>
            <a:pPr marL="0" indent="0">
              <a:buNone/>
            </a:pPr>
            <a:r>
              <a:rPr lang="nl-NL" dirty="0"/>
              <a:t>	Wetenschap die onderzoek doet naar het 	verouderingsproces bij de mens</a:t>
            </a:r>
          </a:p>
          <a:p>
            <a:pPr marL="0" indent="0">
              <a:buNone/>
            </a:pPr>
            <a:r>
              <a:rPr lang="nl-NL" dirty="0"/>
              <a:t>	Arts heet gerontoloog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Geriatrie</a:t>
            </a:r>
          </a:p>
          <a:p>
            <a:pPr marL="0" indent="0">
              <a:buNone/>
            </a:pPr>
            <a:r>
              <a:rPr lang="nl-NL" dirty="0"/>
              <a:t>	Het medisch specialisme dat zich bezig houdt met 	de kwetsbare oudere patiënt in het ziekenhuis</a:t>
            </a:r>
          </a:p>
          <a:p>
            <a:pPr marL="0" indent="0">
              <a:buNone/>
            </a:pPr>
            <a:r>
              <a:rPr lang="nl-NL" dirty="0"/>
              <a:t>	Arts heet geriater</a:t>
            </a:r>
          </a:p>
        </p:txBody>
      </p:sp>
    </p:spTree>
    <p:extLst>
      <p:ext uri="{BB962C8B-B14F-4D97-AF65-F5344CB8AC3E}">
        <p14:creationId xmlns:p14="http://schemas.microsoft.com/office/powerpoint/2010/main" val="924821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019B3A-74C3-48B7-840F-4045CE6CF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Cognitieve verouderingsprocessen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BE24946-70AA-44DD-9249-57C0E612A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Cognitie = het vermogen om te kennen en te leren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Cognitieve functies werken langzamer</a:t>
            </a:r>
          </a:p>
          <a:p>
            <a:pPr lvl="1"/>
            <a:r>
              <a:rPr lang="nl-NL" dirty="0"/>
              <a:t>Informatie opnemen en verwerken</a:t>
            </a:r>
          </a:p>
          <a:p>
            <a:pPr lvl="1"/>
            <a:r>
              <a:rPr lang="nl-NL" dirty="0"/>
              <a:t>Reactievermogen</a:t>
            </a:r>
          </a:p>
          <a:p>
            <a:pPr lvl="1"/>
            <a:r>
              <a:rPr lang="nl-NL" dirty="0"/>
              <a:t>Oriëntatie</a:t>
            </a:r>
          </a:p>
          <a:p>
            <a:pPr lvl="1"/>
            <a:r>
              <a:rPr lang="nl-NL" dirty="0"/>
              <a:t>Taal- en rekenvaardigheden</a:t>
            </a:r>
          </a:p>
          <a:p>
            <a:pPr lvl="1"/>
            <a:r>
              <a:rPr lang="nl-NL" dirty="0"/>
              <a:t>Iets nieuws leren</a:t>
            </a:r>
          </a:p>
          <a:p>
            <a:pPr marL="27432" indent="0">
              <a:buNone/>
            </a:pPr>
            <a:endParaRPr lang="nl-NL" dirty="0"/>
          </a:p>
          <a:p>
            <a:pPr marL="27432" indent="0">
              <a:buNone/>
            </a:pPr>
            <a:r>
              <a:rPr lang="nl-NL" dirty="0"/>
              <a:t>Dit proces start op je 35</a:t>
            </a:r>
            <a:r>
              <a:rPr lang="nl-NL" baseline="30000" dirty="0"/>
              <a:t>ste</a:t>
            </a:r>
            <a:r>
              <a:rPr lang="nl-NL" dirty="0"/>
              <a:t> levensjaar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FA9C9B5-0CF0-4AE3-B2C7-0B957F8114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6486" y="3024554"/>
            <a:ext cx="2420313" cy="3388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66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FBC81CC818C44D999805BCEB722B5A" ma:contentTypeVersion="4" ma:contentTypeDescription="Een nieuw document maken." ma:contentTypeScope="" ma:versionID="b8d86254900a858b54199c01f052a001">
  <xsd:schema xmlns:xsd="http://www.w3.org/2001/XMLSchema" xmlns:xs="http://www.w3.org/2001/XMLSchema" xmlns:p="http://schemas.microsoft.com/office/2006/metadata/properties" xmlns:ns2="1a54669d-c472-447b-94aa-806d01968246" xmlns:ns3="d6aeae6d-abcb-46cd-8437-dc87b44d9692" targetNamespace="http://schemas.microsoft.com/office/2006/metadata/properties" ma:root="true" ma:fieldsID="469f6cfc5da653e39bd30db76dc31847" ns2:_="" ns3:_="">
    <xsd:import namespace="1a54669d-c472-447b-94aa-806d01968246"/>
    <xsd:import namespace="d6aeae6d-abcb-46cd-8437-dc87b44d96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54669d-c472-447b-94aa-806d019682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aeae6d-abcb-46cd-8437-dc87b44d96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9A05B75-D362-4320-A7DC-109B3EEAA2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E0AFA75-B91A-42EA-8B85-94C10217F8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0192F395-B267-4489-83A5-375BC46AB7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54669d-c472-447b-94aa-806d01968246"/>
    <ds:schemaRef ds:uri="d6aeae6d-abcb-46cd-8437-dc87b44d96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267</TotalTime>
  <Words>472</Words>
  <Application>Microsoft Office PowerPoint</Application>
  <PresentationFormat>Diavoorstelling (4:3)</PresentationFormat>
  <Paragraphs>135</Paragraphs>
  <Slides>14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8" baseType="lpstr">
      <vt:lpstr>Calibri</vt:lpstr>
      <vt:lpstr>Constantia</vt:lpstr>
      <vt:lpstr>Wingdings 2</vt:lpstr>
      <vt:lpstr>Stroom</vt:lpstr>
      <vt:lpstr>Anatomie / fysiologie</vt:lpstr>
      <vt:lpstr>Inhoud</vt:lpstr>
      <vt:lpstr>Terugblik op de vorige les</vt:lpstr>
      <vt:lpstr>Veroudering</vt:lpstr>
      <vt:lpstr>Wat gebeurt als je ouder wordt ?</vt:lpstr>
      <vt:lpstr>Het proces van ouder worden</vt:lpstr>
      <vt:lpstr>Het proces van ouder worden</vt:lpstr>
      <vt:lpstr>Gerontologie en geriatrie</vt:lpstr>
      <vt:lpstr>Cognitieve verouderingsprocessen</vt:lpstr>
      <vt:lpstr>Sociaal emotionele gevolgen van verouderingsprocessen</vt:lpstr>
      <vt:lpstr>Verhalen uit de praktijk</vt:lpstr>
      <vt:lpstr>Toetsvoorbereiding AF en Path</vt:lpstr>
      <vt:lpstr>Leervraag van vandaag</vt:lpstr>
      <vt:lpstr>Voor volgende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Anatomie / fysiologie</dc:title>
  <dc:creator>Astrid van den Berg</dc:creator>
  <cp:lastModifiedBy>Femke van der Wal</cp:lastModifiedBy>
  <cp:revision>21</cp:revision>
  <dcterms:modified xsi:type="dcterms:W3CDTF">2020-10-29T10:22:42Z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0x010100CBFBC81CC818C44D999805BCEB722B5A</vt:lpwstr>
  </property>
  <property fmtid="{D5CDD505-2E9C-101B-9397-08002B2CF9AE}" pid="3" name="AuthorIds_UIVersion_5632">
    <vt:lpwstr>4</vt:lpwstr>
  </property>
  <property fmtid="{D5CDD505-2E9C-101B-9397-08002B2CF9AE}" pid="4" name="Order">
    <vt:r8>10710000</vt:r8>
  </property>
  <property fmtid="{D5CDD505-2E9C-101B-9397-08002B2CF9AE}" pid="5" name="ComplianceAssetId">
    <vt:lpwstr/>
  </property>
  <property fmtid="{D5CDD505-2E9C-101B-9397-08002B2CF9AE}" pid="6" name="_SourceUrl">
    <vt:lpwstr/>
  </property>
  <property fmtid="{D5CDD505-2E9C-101B-9397-08002B2CF9AE}" pid="7" name="_SharedFileIndex">
    <vt:lpwstr/>
  </property>
</Properties>
</file>