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7" r:id="rId5"/>
    <p:sldId id="312" r:id="rId6"/>
    <p:sldId id="298" r:id="rId7"/>
    <p:sldId id="275" r:id="rId8"/>
    <p:sldId id="299" r:id="rId9"/>
    <p:sldId id="277" r:id="rId10"/>
    <p:sldId id="279" r:id="rId11"/>
    <p:sldId id="280" r:id="rId12"/>
    <p:sldId id="281" r:id="rId13"/>
    <p:sldId id="283" r:id="rId14"/>
    <p:sldId id="296" r:id="rId15"/>
    <p:sldId id="313" r:id="rId16"/>
    <p:sldId id="303" r:id="rId17"/>
    <p:sldId id="273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5B2B6-0334-4117-8593-DE9FE2D8E741}" v="1153" dt="2019-04-11T08:17:34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77536-E1E8-4CDC-9631-89E6FAC11203}" type="datetimeFigureOut">
              <a:rPr lang="nl-NL" smtClean="0"/>
              <a:pPr/>
              <a:t>29-10-2020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B1FC-C26C-49EB-9281-E4AE247FE64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39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4BE1D-9EDE-43AC-A28E-A9F5A335DC81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33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44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3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9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0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11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1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9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1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07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gGqMzEuKNh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16688"/>
          </a:xfrm>
        </p:spPr>
        <p:txBody>
          <a:bodyPr vert="horz" lIns="0" rIns="18288" anchor="t">
            <a:normAutofit/>
          </a:bodyPr>
          <a:lstStyle/>
          <a:p>
            <a:pPr algn="l"/>
            <a:r>
              <a:rPr lang="nl-NL" dirty="0"/>
              <a:t>Veroudering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P 3 Les 7</a:t>
            </a:r>
          </a:p>
          <a:p>
            <a:pPr algn="l"/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F7892B7-6F21-4004-BC33-7B9BE08DA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1266825"/>
            <a:ext cx="7851648" cy="1828800"/>
          </a:xfrm>
        </p:spPr>
        <p:txBody>
          <a:bodyPr/>
          <a:lstStyle/>
          <a:p>
            <a:pPr algn="l"/>
            <a:r>
              <a:rPr lang="nl-NL" dirty="0"/>
              <a:t>Anatomie / fysiologie</a:t>
            </a:r>
          </a:p>
        </p:txBody>
      </p:sp>
    </p:spTree>
    <p:extLst>
      <p:ext uri="{BB962C8B-B14F-4D97-AF65-F5344CB8AC3E}">
        <p14:creationId xmlns:p14="http://schemas.microsoft.com/office/powerpoint/2010/main" val="1002827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4CFBB-1676-4FC7-B907-D13699B1F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Sociaal emotionele gevolgen van verouderingsprocessen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34D931-1289-47DB-B3D9-37E57430D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Verandering maatschappelijk rol</a:t>
            </a:r>
          </a:p>
          <a:p>
            <a:r>
              <a:rPr lang="nl-NL" dirty="0"/>
              <a:t>Arbeid</a:t>
            </a:r>
          </a:p>
          <a:p>
            <a:r>
              <a:rPr lang="nl-NL" dirty="0"/>
              <a:t>Gezin</a:t>
            </a:r>
          </a:p>
          <a:p>
            <a:r>
              <a:rPr lang="nl-NL" dirty="0"/>
              <a:t>Buurt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Verandering sociale contacten</a:t>
            </a:r>
          </a:p>
          <a:p>
            <a:r>
              <a:rPr lang="nl-NL" dirty="0"/>
              <a:t>Collega’s</a:t>
            </a:r>
          </a:p>
          <a:p>
            <a:r>
              <a:rPr lang="nl-NL" dirty="0"/>
              <a:t>Overlijden van dierbaren</a:t>
            </a:r>
          </a:p>
          <a:p>
            <a:r>
              <a:rPr lang="nl-NL" dirty="0"/>
              <a:t>Verhuizen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Verandering van toekomstperspectief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DA96CA0-5665-440B-ADB5-278F72CE3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07" y="2672862"/>
            <a:ext cx="3790693" cy="253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4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b="1"/>
              <a:t>Verhalen uit de praktijk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/>
              <a:t>Welke verouderingsprocessen herken je bij bijv. een opa of oma?</a:t>
            </a:r>
          </a:p>
          <a:p>
            <a:endParaRPr lang="nl-NL" altLang="nl-NL"/>
          </a:p>
          <a:p>
            <a:r>
              <a:rPr lang="nl-NL" altLang="nl-NL"/>
              <a:t>Hoe beleeft hij/zij de eigen veroudering/beperkingen?</a:t>
            </a:r>
          </a:p>
          <a:p>
            <a:endParaRPr lang="nl-NL" altLang="nl-NL"/>
          </a:p>
          <a:p>
            <a:r>
              <a:rPr lang="nl-NL" altLang="nl-NL"/>
              <a:t>Hoe gaat hij/zij ermee om?</a:t>
            </a:r>
          </a:p>
        </p:txBody>
      </p:sp>
    </p:spTree>
    <p:extLst>
      <p:ext uri="{BB962C8B-B14F-4D97-AF65-F5344CB8AC3E}">
        <p14:creationId xmlns:p14="http://schemas.microsoft.com/office/powerpoint/2010/main" val="560005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326C9-8563-4760-BCE3-87F6B8FD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042"/>
            <a:ext cx="8229600" cy="1143000"/>
          </a:xfrm>
        </p:spPr>
        <p:txBody>
          <a:bodyPr/>
          <a:lstStyle/>
          <a:p>
            <a:r>
              <a:rPr lang="nl-NL" dirty="0"/>
              <a:t>Toetsvoorbereiding AF en </a:t>
            </a:r>
            <a:r>
              <a:rPr lang="nl-NL" dirty="0" err="1"/>
              <a:t>Path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B1E1E0-E9A7-4AD9-AE21-E18CC2863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1042"/>
            <a:ext cx="8229600" cy="51251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1800" dirty="0"/>
              <a:t>Reader Zenuwstelsel en hormoonstelsel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Reader Zintuigen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Theorieboek Gehandicaptenzorg</a:t>
            </a:r>
          </a:p>
          <a:p>
            <a:r>
              <a:rPr lang="nl-NL" sz="1800" dirty="0"/>
              <a:t>Hoofdstuk 1 t/m 1.3</a:t>
            </a:r>
          </a:p>
          <a:p>
            <a:r>
              <a:rPr lang="nl-NL" sz="1800" dirty="0"/>
              <a:t>Hoofdstuk 1.6.1 (blz. 33 en 34)</a:t>
            </a:r>
          </a:p>
          <a:p>
            <a:r>
              <a:rPr lang="nl-NL" sz="1800" dirty="0"/>
              <a:t>Hoofdstuk 8.4</a:t>
            </a:r>
          </a:p>
          <a:p>
            <a:r>
              <a:rPr lang="nl-NL" sz="1800" dirty="0"/>
              <a:t>Hoofdstuk 16</a:t>
            </a:r>
          </a:p>
          <a:p>
            <a:r>
              <a:rPr lang="nl-NL" sz="1800" dirty="0"/>
              <a:t>Hoofdstuk 18.2</a:t>
            </a:r>
          </a:p>
          <a:p>
            <a:r>
              <a:rPr lang="nl-NL" sz="1800" dirty="0"/>
              <a:t>Hoofdstuk 19.2 en 19.3</a:t>
            </a:r>
          </a:p>
          <a:p>
            <a:r>
              <a:rPr lang="nl-NL" sz="1800" dirty="0"/>
              <a:t>Hoofdstuk 20</a:t>
            </a:r>
          </a:p>
          <a:p>
            <a:r>
              <a:rPr lang="nl-NL" sz="1800" dirty="0"/>
              <a:t>Hoofdstuk 21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Theorieboek Verpleeg-, Verzorgingshuizen, Thuiszorg, deel 1</a:t>
            </a:r>
          </a:p>
          <a:p>
            <a:r>
              <a:rPr lang="nl-NL" sz="1800" dirty="0"/>
              <a:t>Hoofdstuk 1.2</a:t>
            </a:r>
          </a:p>
          <a:p>
            <a:r>
              <a:rPr lang="nl-NL" sz="1800" dirty="0"/>
              <a:t>Hoofdstuk 9.1 t/m 9.4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Theorieboek Persoonlijke Verzorging MZ</a:t>
            </a:r>
          </a:p>
          <a:p>
            <a:r>
              <a:rPr lang="nl-NL" sz="1800" dirty="0"/>
              <a:t>Hoofdstuk 4.7.1</a:t>
            </a:r>
          </a:p>
        </p:txBody>
      </p:sp>
    </p:spTree>
    <p:extLst>
      <p:ext uri="{BB962C8B-B14F-4D97-AF65-F5344CB8AC3E}">
        <p14:creationId xmlns:p14="http://schemas.microsoft.com/office/powerpoint/2010/main" val="1937702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F7F9DC-B4F0-4334-9FEA-19AB6B69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Leervraag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F69E53-6FBF-43B7-9C16-5421F3582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Welke lichamelijke veranderingen </a:t>
            </a:r>
            <a:r>
              <a:rPr lang="nl-NL" dirty="0" err="1"/>
              <a:t>tav</a:t>
            </a:r>
            <a:r>
              <a:rPr lang="nl-NL" dirty="0"/>
              <a:t> veroudering zie je bij je cliënt?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5969577-CDEB-4A62-ACBB-2AFE8C66A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222" y="4005064"/>
            <a:ext cx="3441556" cy="256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75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 volgende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600" dirty="0"/>
              <a:t>Leren</a:t>
            </a:r>
          </a:p>
          <a:p>
            <a:pPr marL="0" indent="0">
              <a:buNone/>
            </a:pPr>
            <a:r>
              <a:rPr lang="nl-NL" dirty="0"/>
              <a:t>	Theorieboek Verpleeg-, Verzorgingshuizen, 		Thuiszorg deel 1</a:t>
            </a:r>
          </a:p>
          <a:p>
            <a:pPr lvl="3"/>
            <a:r>
              <a:rPr lang="nl-NL" dirty="0"/>
              <a:t>Hoofdstuk 1.2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600" dirty="0"/>
              <a:t>Maken </a:t>
            </a:r>
          </a:p>
          <a:p>
            <a:pPr marL="0" indent="0">
              <a:buNone/>
            </a:pPr>
            <a:r>
              <a:rPr lang="nl-NL" dirty="0"/>
              <a:t>	De opdrachten op It’s Learning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Morgen hebben jullie nodig:</a:t>
            </a:r>
          </a:p>
          <a:p>
            <a:pPr marL="0" indent="0">
              <a:buNone/>
            </a:pPr>
            <a:r>
              <a:rPr lang="nl-NL" dirty="0"/>
              <a:t>Verpleeg-, Verzorgingshuizen en Thuiszorg deel 1 (theorie- </a:t>
            </a:r>
            <a:r>
              <a:rPr lang="nl-NL"/>
              <a:t>en werkboek)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84648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5A90605-4E1B-4A9D-B093-9D564F3E07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Lesuur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F8C5AAF8-53D0-4D8D-8AA7-379774DDD877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767360" y="1842516"/>
            <a:ext cx="4041775" cy="654843"/>
          </a:xfrm>
        </p:spPr>
        <p:txBody>
          <a:bodyPr/>
          <a:lstStyle/>
          <a:p>
            <a:r>
              <a:rPr lang="nl-NL" dirty="0"/>
              <a:t>Tijdsplanning vandaag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2"/>
          </p:nvPr>
        </p:nvSpPr>
        <p:spPr/>
        <p:txBody>
          <a:bodyPr vert="horz" anchor="t">
            <a:normAutofit/>
          </a:bodyPr>
          <a:lstStyle/>
          <a:p>
            <a:r>
              <a:rPr lang="nl-NL" dirty="0"/>
              <a:t>Terugblik op vorige les</a:t>
            </a:r>
          </a:p>
          <a:p>
            <a:r>
              <a:rPr lang="nl-NL" dirty="0"/>
              <a:t>Verouderingsproces</a:t>
            </a:r>
          </a:p>
          <a:p>
            <a:r>
              <a:rPr lang="nl-NL" dirty="0"/>
              <a:t>Leervraag voor vandaag</a:t>
            </a:r>
          </a:p>
          <a:p>
            <a:r>
              <a:rPr lang="nl-NL" dirty="0"/>
              <a:t>Voor volgende week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79ECB84E-F19A-4821-BF45-8476F1948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68947" y="2521219"/>
            <a:ext cx="4040188" cy="3516924"/>
          </a:xfrm>
        </p:spPr>
        <p:txBody>
          <a:bodyPr>
            <a:normAutofit/>
          </a:bodyPr>
          <a:lstStyle/>
          <a:p>
            <a:r>
              <a:rPr lang="nl-NL" dirty="0"/>
              <a:t>10.00 – 10.15 	E&amp;D, bijpraten</a:t>
            </a:r>
          </a:p>
          <a:p>
            <a:r>
              <a:rPr lang="nl-NL" dirty="0"/>
              <a:t>10.15 – 11.00	Les en opdracht</a:t>
            </a:r>
          </a:p>
          <a:p>
            <a:r>
              <a:rPr lang="nl-NL" dirty="0"/>
              <a:t>11.00 – 11.10	Pauze</a:t>
            </a:r>
          </a:p>
          <a:p>
            <a:r>
              <a:rPr lang="nl-NL" dirty="0"/>
              <a:t>11.10 – 11.45 	Les en opdracht</a:t>
            </a:r>
          </a:p>
          <a:p>
            <a:r>
              <a:rPr lang="nl-NL" dirty="0"/>
              <a:t>11.45 – 12.00	Pauze </a:t>
            </a:r>
          </a:p>
          <a:p>
            <a:endParaRPr lang="nl-NL" dirty="0"/>
          </a:p>
          <a:p>
            <a:r>
              <a:rPr lang="nl-NL" dirty="0"/>
              <a:t>14.30 – 14.45 	E&amp;D, bijpraten</a:t>
            </a:r>
          </a:p>
          <a:p>
            <a:r>
              <a:rPr lang="nl-NL" dirty="0"/>
              <a:t>14.45 – 15.15 	Reflecteren </a:t>
            </a:r>
          </a:p>
        </p:txBody>
      </p:sp>
    </p:spTree>
    <p:extLst>
      <p:ext uri="{BB962C8B-B14F-4D97-AF65-F5344CB8AC3E}">
        <p14:creationId xmlns:p14="http://schemas.microsoft.com/office/powerpoint/2010/main" val="57507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Hormoonstelsel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Opdrachten op </a:t>
            </a:r>
            <a:r>
              <a:rPr lang="nl-NL"/>
              <a:t>It’s Learning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55" y="4435619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8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6EB2B-F070-4B85-88E6-3CA84F0B9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Veroudering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5AC9D5-F261-49FD-8717-4D0FB8B40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Oudere = een persoon  ouder dan 65 jaar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Vergrijzing:</a:t>
            </a:r>
          </a:p>
          <a:p>
            <a:pPr marL="0" indent="0">
              <a:buNone/>
            </a:pPr>
            <a:r>
              <a:rPr lang="nl-NL" dirty="0"/>
              <a:t>Het aantal ouderen van de bevolking neemt toe.</a:t>
            </a:r>
          </a:p>
          <a:p>
            <a:pPr marL="0" indent="0">
              <a:buNone/>
            </a:pPr>
            <a:r>
              <a:rPr lang="nl-NL" dirty="0"/>
              <a:t>Verschil tussen </a:t>
            </a:r>
          </a:p>
          <a:p>
            <a:pPr marL="0" indent="0">
              <a:buNone/>
            </a:pPr>
            <a:r>
              <a:rPr lang="nl-NL" dirty="0"/>
              <a:t>mannen en vrouwen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Filmpje over hoog bejaarden</a:t>
            </a:r>
            <a:endParaRPr lang="nl-NL" dirty="0"/>
          </a:p>
        </p:txBody>
      </p:sp>
      <p:pic>
        <p:nvPicPr>
          <p:cNvPr id="4" name="Picture 2" descr="Aandeel mannen en vrouwen in de oudere bevolking (personen vanaf 65 jaar) naar leeftijd, 1 januari 2011">
            <a:extLst>
              <a:ext uri="{FF2B5EF4-FFF2-40B4-BE49-F238E27FC236}">
                <a16:creationId xmlns:a16="http://schemas.microsoft.com/office/drawing/2014/main" id="{14DC1909-EDA4-4408-BF19-51047691B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5046" y="4320622"/>
            <a:ext cx="3740508" cy="22478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163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gebeurt als je ouder wordt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Met je spiercellen?</a:t>
            </a:r>
          </a:p>
          <a:p>
            <a:r>
              <a:rPr lang="nl-NL" dirty="0"/>
              <a:t>Met het opnemen van voedsel?</a:t>
            </a:r>
          </a:p>
          <a:p>
            <a:r>
              <a:rPr lang="nl-NL" dirty="0"/>
              <a:t>Met je snelheid van reageren?</a:t>
            </a:r>
          </a:p>
          <a:p>
            <a:r>
              <a:rPr lang="nl-NL" dirty="0"/>
              <a:t>Sociale omgeving?</a:t>
            </a:r>
          </a:p>
          <a:p>
            <a:r>
              <a:rPr lang="nl-NL" dirty="0"/>
              <a:t>Ziektes?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Opdracht: Bedenk met tweetal </a:t>
            </a:r>
          </a:p>
          <a:p>
            <a:r>
              <a:rPr lang="nl-NL" dirty="0"/>
              <a:t>zoveel mogelijk gewone gevolgen van ouder worden</a:t>
            </a:r>
          </a:p>
          <a:p>
            <a:r>
              <a:rPr lang="nl-NL" dirty="0"/>
              <a:t>zoveel mogelijk ziektes die horen bij het ouder worden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0FD3634-B8AD-4B8E-920A-798750BB56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025" y="2281790"/>
            <a:ext cx="1892896" cy="229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2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7277C-8CA2-49F9-A3E8-FE72CF69A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proces van ouder worden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9959CD-54C7-47C0-AE5F-C79D35BE7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56603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Lichamelijke gevolgen</a:t>
            </a:r>
          </a:p>
          <a:p>
            <a:pPr marL="0" indent="0">
              <a:buNone/>
            </a:pPr>
            <a:r>
              <a:rPr lang="nl-NL" dirty="0"/>
              <a:t>Psychische gevolgen</a:t>
            </a:r>
          </a:p>
          <a:p>
            <a:pPr marL="0" indent="0">
              <a:buNone/>
            </a:pPr>
            <a:r>
              <a:rPr lang="nl-NL" dirty="0"/>
              <a:t>Sociale gevolgen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Zoek in je boek van elk punt drie voorbeelden op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6881F08-0F38-47F8-9774-3DDAC48B0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421" y="2535799"/>
            <a:ext cx="3062398" cy="17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3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7277C-8CA2-49F9-A3E8-FE72CF69A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proces van ouder worden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9959CD-54C7-47C0-AE5F-C79D35BE7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566030" cy="46378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Welke gezondheidsproblemen komen vaker bij ouderen voor?</a:t>
            </a:r>
          </a:p>
          <a:p>
            <a:r>
              <a:rPr lang="nl-NL" dirty="0"/>
              <a:t>Gewrichtsaandoeningen</a:t>
            </a:r>
          </a:p>
          <a:p>
            <a:r>
              <a:rPr lang="nl-NL" dirty="0"/>
              <a:t>Botbreuken (o.a. osteoporose)</a:t>
            </a:r>
          </a:p>
          <a:p>
            <a:r>
              <a:rPr lang="nl-NL" dirty="0"/>
              <a:t>Ziekte van Alzheimer</a:t>
            </a:r>
          </a:p>
          <a:p>
            <a:r>
              <a:rPr lang="nl-NL" dirty="0"/>
              <a:t>Ziekte van Parkinson</a:t>
            </a:r>
          </a:p>
          <a:p>
            <a:r>
              <a:rPr lang="nl-NL" dirty="0"/>
              <a:t>CVA (beroerte)</a:t>
            </a:r>
          </a:p>
          <a:p>
            <a:r>
              <a:rPr lang="nl-NL" dirty="0"/>
              <a:t>Prostaatklachten</a:t>
            </a:r>
          </a:p>
          <a:p>
            <a:r>
              <a:rPr lang="nl-NL" dirty="0"/>
              <a:t>Kanker</a:t>
            </a:r>
          </a:p>
          <a:p>
            <a:r>
              <a:rPr lang="nl-NL" dirty="0"/>
              <a:t>Hart- en vaatziekten</a:t>
            </a:r>
          </a:p>
          <a:p>
            <a:r>
              <a:rPr lang="nl-NL" dirty="0"/>
              <a:t>Diabetes mellitus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4EF8DC7-BBF0-414F-845A-5AD370966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986" y="3743569"/>
            <a:ext cx="3927426" cy="253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76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FEEE4-6C90-412F-B17D-CC61F24B7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Gerontologie en geriatrie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15965C-A6F6-4CFE-A70C-DE4CAF804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Gerontologie</a:t>
            </a:r>
          </a:p>
          <a:p>
            <a:pPr marL="0" indent="0">
              <a:buNone/>
            </a:pPr>
            <a:r>
              <a:rPr lang="nl-NL" dirty="0"/>
              <a:t>	Wetenschap die onderzoek doet naar het 	verouderingsproces bij de mens</a:t>
            </a:r>
          </a:p>
          <a:p>
            <a:pPr marL="0" indent="0">
              <a:buNone/>
            </a:pPr>
            <a:r>
              <a:rPr lang="nl-NL" dirty="0"/>
              <a:t>	Arts heet gerontoloog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Geriatrie</a:t>
            </a:r>
          </a:p>
          <a:p>
            <a:pPr marL="0" indent="0">
              <a:buNone/>
            </a:pPr>
            <a:r>
              <a:rPr lang="nl-NL" dirty="0"/>
              <a:t>	Het medisch specialisme dat zich bezig houdt met 	de kwetsbare oudere patiënt in het ziekenhuis</a:t>
            </a:r>
          </a:p>
          <a:p>
            <a:pPr marL="0" indent="0">
              <a:buNone/>
            </a:pPr>
            <a:r>
              <a:rPr lang="nl-NL" dirty="0"/>
              <a:t>	Arts heet geriater</a:t>
            </a:r>
          </a:p>
        </p:txBody>
      </p:sp>
    </p:spTree>
    <p:extLst>
      <p:ext uri="{BB962C8B-B14F-4D97-AF65-F5344CB8AC3E}">
        <p14:creationId xmlns:p14="http://schemas.microsoft.com/office/powerpoint/2010/main" val="9248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19B3A-74C3-48B7-840F-4045CE6C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Cognitieve verouderingsprocessen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E24946-70AA-44DD-9249-57C0E612A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Cognitie = het vermogen om te kennen en te leren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Cognitieve functies werken langzamer</a:t>
            </a:r>
          </a:p>
          <a:p>
            <a:pPr lvl="1"/>
            <a:r>
              <a:rPr lang="nl-NL" dirty="0"/>
              <a:t>Informatie opnemen en verwerken</a:t>
            </a:r>
          </a:p>
          <a:p>
            <a:pPr lvl="1"/>
            <a:r>
              <a:rPr lang="nl-NL" dirty="0"/>
              <a:t>Reactievermogen</a:t>
            </a:r>
          </a:p>
          <a:p>
            <a:pPr lvl="1"/>
            <a:r>
              <a:rPr lang="nl-NL" dirty="0"/>
              <a:t>Oriëntatie</a:t>
            </a:r>
          </a:p>
          <a:p>
            <a:pPr lvl="1"/>
            <a:r>
              <a:rPr lang="nl-NL" dirty="0"/>
              <a:t>Taal- en rekenvaardigheden</a:t>
            </a:r>
          </a:p>
          <a:p>
            <a:pPr lvl="1"/>
            <a:r>
              <a:rPr lang="nl-NL" dirty="0"/>
              <a:t>Iets nieuws leren</a:t>
            </a:r>
          </a:p>
          <a:p>
            <a:pPr marL="27432" indent="0">
              <a:buNone/>
            </a:pPr>
            <a:endParaRPr lang="nl-NL" dirty="0"/>
          </a:p>
          <a:p>
            <a:pPr marL="27432" indent="0">
              <a:buNone/>
            </a:pPr>
            <a:r>
              <a:rPr lang="nl-NL" dirty="0"/>
              <a:t>Dit proces start op je 35</a:t>
            </a:r>
            <a:r>
              <a:rPr lang="nl-NL" baseline="30000" dirty="0"/>
              <a:t>ste</a:t>
            </a:r>
            <a:r>
              <a:rPr lang="nl-NL" dirty="0"/>
              <a:t> levensjaar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FA9C9B5-0CF0-4AE3-B2C7-0B957F811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486" y="3024554"/>
            <a:ext cx="2420313" cy="338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6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4" ma:contentTypeDescription="Een nieuw document maken." ma:contentTypeScope="" ma:versionID="b8d86254900a858b54199c01f052a001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469f6cfc5da653e39bd30db76dc3184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A05B75-D362-4320-A7DC-109B3EEAA2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0AFA75-B91A-42EA-8B85-94C10217F8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192F395-B267-4489-83A5-375BC46AB7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472</Words>
  <Application>Microsoft Office PowerPoint</Application>
  <PresentationFormat>Diavoorstelling (4:3)</PresentationFormat>
  <Paragraphs>135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Stroom</vt:lpstr>
      <vt:lpstr>Anatomie / fysiologie</vt:lpstr>
      <vt:lpstr>Inhoud</vt:lpstr>
      <vt:lpstr>Terugblik op de vorige les</vt:lpstr>
      <vt:lpstr>Veroudering</vt:lpstr>
      <vt:lpstr>Wat gebeurt als je ouder wordt ?</vt:lpstr>
      <vt:lpstr>Het proces van ouder worden</vt:lpstr>
      <vt:lpstr>Het proces van ouder worden</vt:lpstr>
      <vt:lpstr>Gerontologie en geriatrie</vt:lpstr>
      <vt:lpstr>Cognitieve verouderingsprocessen</vt:lpstr>
      <vt:lpstr>Sociaal emotionele gevolgen van verouderingsprocessen</vt:lpstr>
      <vt:lpstr>Verhalen uit de praktijk</vt:lpstr>
      <vt:lpstr>Toetsvoorbereiding AF en Path</vt:lpstr>
      <vt:lpstr>Leervraag van vandaag</vt:lpstr>
      <vt:lpstr>Voor 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/ fysiologie</dc:title>
  <dc:creator>Astrid van den Berg</dc:creator>
  <cp:lastModifiedBy>Femke van der Wal</cp:lastModifiedBy>
  <cp:revision>21</cp:revision>
  <dcterms:modified xsi:type="dcterms:W3CDTF">2020-10-29T10:22:42Z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  <property fmtid="{D5CDD505-2E9C-101B-9397-08002B2CF9AE}" pid="3" name="AuthorIds_UIVersion_5632">
    <vt:lpwstr>4</vt:lpwstr>
  </property>
  <property fmtid="{D5CDD505-2E9C-101B-9397-08002B2CF9AE}" pid="4" name="Order">
    <vt:r8>10710000</vt:r8>
  </property>
  <property fmtid="{D5CDD505-2E9C-101B-9397-08002B2CF9AE}" pid="5" name="ComplianceAssetId">
    <vt:lpwstr/>
  </property>
  <property fmtid="{D5CDD505-2E9C-101B-9397-08002B2CF9AE}" pid="6" name="_SourceUrl">
    <vt:lpwstr/>
  </property>
  <property fmtid="{D5CDD505-2E9C-101B-9397-08002B2CF9AE}" pid="7" name="_SharedFileIndex">
    <vt:lpwstr/>
  </property>
</Properties>
</file>